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66" r:id="rId4"/>
    <p:sldId id="259" r:id="rId5"/>
    <p:sldId id="260" r:id="rId6"/>
    <p:sldId id="261" r:id="rId7"/>
    <p:sldId id="262" r:id="rId8"/>
    <p:sldId id="264" r:id="rId9"/>
    <p:sldId id="263"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830"/>
    <a:srgbClr val="4D8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434" autoAdjust="0"/>
  </p:normalViewPr>
  <p:slideViewPr>
    <p:cSldViewPr snapToGrid="0">
      <p:cViewPr varScale="1">
        <p:scale>
          <a:sx n="70" d="100"/>
          <a:sy n="70" d="100"/>
        </p:scale>
        <p:origin x="120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dirty="0">
                <a:effectLst/>
              </a:rPr>
              <a:t>Total Office Paper </a:t>
            </a:r>
            <a:r>
              <a:rPr lang="en-US" sz="1800" b="1" i="0" u="none" strike="noStrike" baseline="0" dirty="0" smtClean="0">
                <a:effectLst/>
              </a:rPr>
              <a:t>Purchases* </a:t>
            </a:r>
            <a:endParaRPr lang="en-US" dirty="0">
              <a:effectLst/>
            </a:endParaRPr>
          </a:p>
        </c:rich>
      </c:tx>
      <c:layout>
        <c:manualLayout>
          <c:xMode val="edge"/>
          <c:yMode val="edge"/>
          <c:x val="0.35909425173204701"/>
          <c:y val="8.0359091417232908E-2"/>
        </c:manualLayout>
      </c:layout>
      <c:overlay val="0"/>
    </c:title>
    <c:autoTitleDeleted val="0"/>
    <c:plotArea>
      <c:layout>
        <c:manualLayout>
          <c:layoutTarget val="inner"/>
          <c:xMode val="edge"/>
          <c:yMode val="edge"/>
          <c:x val="9.912652810290605E-2"/>
          <c:y val="9.7338321117878199E-2"/>
          <c:w val="0.82932172329810128"/>
          <c:h val="0.84767556514960463"/>
        </c:manualLayout>
      </c:layout>
      <c:areaChart>
        <c:grouping val="stacked"/>
        <c:varyColors val="0"/>
        <c:ser>
          <c:idx val="0"/>
          <c:order val="0"/>
          <c:tx>
            <c:strRef>
              <c:f>'#2 Countywide Use 2004-2013'!$B$26</c:f>
              <c:strCache>
                <c:ptCount val="1"/>
                <c:pt idx="0">
                  <c:v>30 % PCR</c:v>
                </c:pt>
              </c:strCache>
            </c:strRef>
          </c:tx>
          <c:spPr>
            <a:solidFill>
              <a:schemeClr val="accent1">
                <a:lumMod val="75000"/>
              </a:schemeClr>
            </a:solidFill>
          </c:spPr>
          <c:dLbls>
            <c:dLbl>
              <c:idx val="0"/>
              <c:layout>
                <c:manualLayout>
                  <c:x val="1.3108344565037424E-2"/>
                  <c:y val="0.10844199135466828"/>
                </c:manualLayout>
              </c:layout>
              <c:tx>
                <c:rich>
                  <a:bodyPr/>
                  <a:lstStyle/>
                  <a:p>
                    <a:r>
                      <a:rPr lang="en-US" dirty="0"/>
                      <a:t>30 </a:t>
                    </a:r>
                    <a:r>
                      <a:rPr lang="en-US" dirty="0" smtClean="0"/>
                      <a:t>% Post</a:t>
                    </a:r>
                    <a:r>
                      <a:rPr lang="en-US" baseline="0" dirty="0" smtClean="0"/>
                      <a:t>-consumer recycled content</a:t>
                    </a:r>
                    <a:endParaRPr lang="en-US" dirty="0"/>
                  </a:p>
                </c:rich>
              </c:tx>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'#2 Countywide Use 2004-2013'!$A$27:$A$36</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'#2 Countywide Use 2004-2013'!$B$27:$B$36</c:f>
              <c:numCache>
                <c:formatCode>General</c:formatCode>
                <c:ptCount val="10"/>
                <c:pt idx="0">
                  <c:v>9891</c:v>
                </c:pt>
                <c:pt idx="1">
                  <c:v>10477</c:v>
                </c:pt>
                <c:pt idx="2">
                  <c:v>12105</c:v>
                </c:pt>
                <c:pt idx="3">
                  <c:v>12975</c:v>
                </c:pt>
                <c:pt idx="4">
                  <c:v>14114</c:v>
                </c:pt>
                <c:pt idx="5">
                  <c:v>14698</c:v>
                </c:pt>
                <c:pt idx="6">
                  <c:v>15200</c:v>
                </c:pt>
                <c:pt idx="7" formatCode="#,##0">
                  <c:v>13013</c:v>
                </c:pt>
                <c:pt idx="8">
                  <c:v>13404</c:v>
                </c:pt>
                <c:pt idx="9">
                  <c:v>8137</c:v>
                </c:pt>
              </c:numCache>
            </c:numRef>
          </c:val>
        </c:ser>
        <c:ser>
          <c:idx val="1"/>
          <c:order val="1"/>
          <c:tx>
            <c:strRef>
              <c:f>'#2 Countywide Use 2004-2013'!$C$26</c:f>
              <c:strCache>
                <c:ptCount val="1"/>
                <c:pt idx="0">
                  <c:v>100% PCR</c:v>
                </c:pt>
              </c:strCache>
            </c:strRef>
          </c:tx>
          <c:spPr>
            <a:solidFill>
              <a:schemeClr val="accent3"/>
            </a:solidFill>
          </c:spPr>
          <c:dLbls>
            <c:dLbl>
              <c:idx val="0"/>
              <c:layout>
                <c:manualLayout>
                  <c:x val="0.42097004502877505"/>
                  <c:y val="0.12337028999246104"/>
                </c:manualLayout>
              </c:layout>
              <c:tx>
                <c:rich>
                  <a:bodyPr wrap="square" lIns="38100" tIns="19050" rIns="38100" bIns="19050" anchor="ctr">
                    <a:noAutofit/>
                  </a:bodyPr>
                  <a:lstStyle/>
                  <a:p>
                    <a:pPr>
                      <a:defRPr sz="1400" b="1"/>
                    </a:pPr>
                    <a:r>
                      <a:rPr lang="en-US" sz="1400" b="1" dirty="0"/>
                      <a:t>100% </a:t>
                    </a:r>
                    <a:r>
                      <a:rPr lang="en-US" sz="1400" b="1" dirty="0" smtClean="0"/>
                      <a:t>Post-consumer </a:t>
                    </a:r>
                    <a:r>
                      <a:rPr lang="en-US" sz="1400" b="1" dirty="0"/>
                      <a:t>recycled content</a:t>
                    </a:r>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0.12131101158226781"/>
                      <c:h val="0.23457072484542135"/>
                    </c:manualLayout>
                  </c15:layout>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'#2 Countywide Use 2004-2013'!$A$27:$A$36</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'#2 Countywide Use 2004-2013'!$C$27:$C$36</c:f>
              <c:numCache>
                <c:formatCode>General</c:formatCode>
                <c:ptCount val="10"/>
                <c:pt idx="0">
                  <c:v>245</c:v>
                </c:pt>
                <c:pt idx="1">
                  <c:v>180</c:v>
                </c:pt>
                <c:pt idx="2">
                  <c:v>265</c:v>
                </c:pt>
                <c:pt idx="3">
                  <c:v>462</c:v>
                </c:pt>
                <c:pt idx="4">
                  <c:v>193</c:v>
                </c:pt>
                <c:pt idx="5">
                  <c:v>143</c:v>
                </c:pt>
                <c:pt idx="6">
                  <c:v>665</c:v>
                </c:pt>
                <c:pt idx="7" formatCode="#,##0_);\(#,##0\)">
                  <c:v>498</c:v>
                </c:pt>
                <c:pt idx="8">
                  <c:v>601</c:v>
                </c:pt>
                <c:pt idx="9">
                  <c:v>5567</c:v>
                </c:pt>
              </c:numCache>
            </c:numRef>
          </c:val>
        </c:ser>
        <c:ser>
          <c:idx val="2"/>
          <c:order val="2"/>
          <c:spPr>
            <a:solidFill>
              <a:schemeClr val="accent2">
                <a:lumMod val="75000"/>
              </a:schemeClr>
            </a:solidFill>
          </c:spPr>
          <c:dLbls>
            <c:dLbl>
              <c:idx val="0"/>
              <c:layout>
                <c:manualLayout>
                  <c:x val="-0.32198706580596342"/>
                  <c:y val="8.6985768312548589E-2"/>
                </c:manualLayout>
              </c:layout>
              <c:tx>
                <c:rich>
                  <a:bodyPr wrap="square" lIns="38100" tIns="19050" rIns="38100" bIns="19050" anchor="ctr">
                    <a:spAutoFit/>
                  </a:bodyPr>
                  <a:lstStyle/>
                  <a:p>
                    <a:pPr>
                      <a:defRPr sz="1400" b="1"/>
                    </a:pPr>
                    <a:r>
                      <a:rPr lang="en-US" sz="1400" b="1"/>
                      <a:t>Virgin</a:t>
                    </a:r>
                  </a:p>
                </c:rich>
              </c:tx>
              <c:spPr>
                <a:noFill/>
                <a:ln>
                  <a:noFill/>
                </a:ln>
                <a:effectLst/>
              </c:sp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'#2 Countywide Use 2004-2013'!$A$27:$A$36</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'#2 Countywide Use 2004-2013'!$D$27:$D$36</c:f>
              <c:numCache>
                <c:formatCode>General</c:formatCode>
                <c:ptCount val="10"/>
                <c:pt idx="0">
                  <c:v>5423</c:v>
                </c:pt>
                <c:pt idx="1">
                  <c:v>5351</c:v>
                </c:pt>
                <c:pt idx="2">
                  <c:v>2309</c:v>
                </c:pt>
                <c:pt idx="3">
                  <c:v>1559</c:v>
                </c:pt>
                <c:pt idx="4">
                  <c:v>1741</c:v>
                </c:pt>
                <c:pt idx="5">
                  <c:v>2718</c:v>
                </c:pt>
                <c:pt idx="6">
                  <c:v>959</c:v>
                </c:pt>
                <c:pt idx="7">
                  <c:v>630</c:v>
                </c:pt>
                <c:pt idx="8">
                  <c:v>313</c:v>
                </c:pt>
                <c:pt idx="9">
                  <c:v>68</c:v>
                </c:pt>
              </c:numCache>
            </c:numRef>
          </c:val>
        </c:ser>
        <c:dLbls>
          <c:showLegendKey val="0"/>
          <c:showVal val="0"/>
          <c:showCatName val="0"/>
          <c:showSerName val="0"/>
          <c:showPercent val="0"/>
          <c:showBubbleSize val="0"/>
        </c:dLbls>
        <c:axId val="367798744"/>
        <c:axId val="367799136"/>
      </c:areaChart>
      <c:catAx>
        <c:axId val="367798744"/>
        <c:scaling>
          <c:orientation val="minMax"/>
        </c:scaling>
        <c:delete val="0"/>
        <c:axPos val="b"/>
        <c:numFmt formatCode="General" sourceLinked="1"/>
        <c:majorTickMark val="out"/>
        <c:minorTickMark val="none"/>
        <c:tickLblPos val="nextTo"/>
        <c:crossAx val="367799136"/>
        <c:crosses val="autoZero"/>
        <c:auto val="1"/>
        <c:lblAlgn val="ctr"/>
        <c:lblOffset val="100"/>
        <c:noMultiLvlLbl val="0"/>
      </c:catAx>
      <c:valAx>
        <c:axId val="367799136"/>
        <c:scaling>
          <c:orientation val="minMax"/>
        </c:scaling>
        <c:delete val="0"/>
        <c:axPos val="l"/>
        <c:majorGridlines>
          <c:spPr>
            <a:ln>
              <a:noFill/>
            </a:ln>
          </c:spPr>
        </c:majorGridlines>
        <c:title>
          <c:tx>
            <c:rich>
              <a:bodyPr rot="-5400000" vert="horz"/>
              <a:lstStyle/>
              <a:p>
                <a:pPr>
                  <a:defRPr sz="1100" b="0"/>
                </a:pPr>
                <a:r>
                  <a:rPr lang="en-US" sz="1100" b="0"/>
                  <a:t>Cases Ordered</a:t>
                </a:r>
              </a:p>
            </c:rich>
          </c:tx>
          <c:overlay val="0"/>
        </c:title>
        <c:numFmt formatCode="General" sourceLinked="1"/>
        <c:majorTickMark val="out"/>
        <c:minorTickMark val="none"/>
        <c:tickLblPos val="nextTo"/>
        <c:spPr>
          <a:ln>
            <a:solidFill>
              <a:schemeClr val="lt1">
                <a:shade val="50000"/>
              </a:schemeClr>
            </a:solidFill>
          </a:ln>
        </c:spPr>
        <c:crossAx val="367798744"/>
        <c:crossesAt val="1"/>
        <c:crossBetween val="midCat"/>
      </c:valAx>
    </c:plotArea>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8D166-3238-4ACF-A279-2D76CC89DD2D}" type="datetimeFigureOut">
              <a:rPr lang="en-US" smtClean="0"/>
              <a:t>6/5/2014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A9816-3C04-4EE9-80AC-4952F1458B40}" type="slidenum">
              <a:rPr lang="en-US" smtClean="0"/>
              <a:t>‹#›</a:t>
            </a:fld>
            <a:endParaRPr lang="en-US"/>
          </a:p>
        </p:txBody>
      </p:sp>
    </p:spTree>
    <p:extLst>
      <p:ext uri="{BB962C8B-B14F-4D97-AF65-F5344CB8AC3E}">
        <p14:creationId xmlns:p14="http://schemas.microsoft.com/office/powerpoint/2010/main" val="225732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talk about piggybacking.</a:t>
            </a:r>
            <a:r>
              <a:rPr lang="en-US" baseline="0" dirty="0" smtClean="0"/>
              <a:t> We’re going to use our recently awarded office paper contract as an example to walk you through why you will want to piggyback on our contracts, what our process it, and how you might interact with our vendors.</a:t>
            </a:r>
            <a:endParaRPr lang="en-US" dirty="0"/>
          </a:p>
        </p:txBody>
      </p:sp>
      <p:sp>
        <p:nvSpPr>
          <p:cNvPr id="4" name="Slide Number Placeholder 3"/>
          <p:cNvSpPr>
            <a:spLocks noGrp="1"/>
          </p:cNvSpPr>
          <p:nvPr>
            <p:ph type="sldNum" sz="quarter" idx="10"/>
          </p:nvPr>
        </p:nvSpPr>
        <p:spPr/>
        <p:txBody>
          <a:bodyPr/>
          <a:lstStyle/>
          <a:p>
            <a:fld id="{94EA9816-3C04-4EE9-80AC-4952F1458B40}" type="slidenum">
              <a:rPr lang="en-US" smtClean="0"/>
              <a:t>2</a:t>
            </a:fld>
            <a:endParaRPr lang="en-US"/>
          </a:p>
        </p:txBody>
      </p:sp>
    </p:spTree>
    <p:extLst>
      <p:ext uri="{BB962C8B-B14F-4D97-AF65-F5344CB8AC3E}">
        <p14:creationId xmlns:p14="http://schemas.microsoft.com/office/powerpoint/2010/main" val="28616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a:t>
            </a:r>
            <a:r>
              <a:rPr lang="en-US" baseline="0" dirty="0" err="1" smtClean="0"/>
              <a:t>Timonie</a:t>
            </a:r>
            <a:r>
              <a:rPr lang="en-US" baseline="0" dirty="0" smtClean="0"/>
              <a:t>, for sharing with us the importance of purchasing high recycled content paper.</a:t>
            </a:r>
          </a:p>
          <a:p>
            <a:endParaRPr lang="en-US" baseline="0" dirty="0" smtClean="0"/>
          </a:p>
          <a:p>
            <a:r>
              <a:rPr lang="en-US" baseline="0" dirty="0" smtClean="0"/>
              <a:t>Now I would like to share with you how the County ended up here, on this call with you, talking about our office paper contract. </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10</a:t>
            </a:fld>
            <a:endParaRPr lang="en-US"/>
          </a:p>
        </p:txBody>
      </p:sp>
    </p:spTree>
    <p:extLst>
      <p:ext uri="{BB962C8B-B14F-4D97-AF65-F5344CB8AC3E}">
        <p14:creationId xmlns:p14="http://schemas.microsoft.com/office/powerpoint/2010/main" val="32154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identified</a:t>
            </a:r>
            <a:r>
              <a:rPr lang="en-US" baseline="0" dirty="0" smtClean="0"/>
              <a:t> several years back that moving to 100% recycled content paper would have a beneficial impact on our climate and green purchasing efforts.</a:t>
            </a:r>
          </a:p>
          <a:p>
            <a:endParaRPr lang="en-US" baseline="0" dirty="0" smtClean="0"/>
          </a:p>
          <a:p>
            <a:r>
              <a:rPr lang="en-US" baseline="0" dirty="0" smtClean="0"/>
              <a:t>[Summarize slide information]</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11</a:t>
            </a:fld>
            <a:endParaRPr lang="en-US"/>
          </a:p>
        </p:txBody>
      </p:sp>
    </p:spTree>
    <p:extLst>
      <p:ext uri="{BB962C8B-B14F-4D97-AF65-F5344CB8AC3E}">
        <p14:creationId xmlns:p14="http://schemas.microsoft.com/office/powerpoint/2010/main" val="281482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didn’t we make the switch</a:t>
            </a:r>
            <a:r>
              <a:rPr lang="en-US" baseline="0" dirty="0" smtClean="0"/>
              <a:t> right away? As you can see here, only in the last year has there been any significant use of the 100% recycled paper. It turns out that the 100% recycled paper was about $6 more than the 30% recycled paper on the previous contract, making it a tough sell for agencies to make the switch. So we decided to focus on paper use reduction as a long term strategy to neutralize the cost of moving to 100% recycled content paper. Well, this strategy work. Through education programs on topics like duplex printing and institutional changes like moving to e-records, we have been able to reduce paper use since it’s peak in 2009. And more of our purchases have gone to 100% recycled content paper.</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12</a:t>
            </a:fld>
            <a:endParaRPr lang="en-US"/>
          </a:p>
        </p:txBody>
      </p:sp>
    </p:spTree>
    <p:extLst>
      <p:ext uri="{BB962C8B-B14F-4D97-AF65-F5344CB8AC3E}">
        <p14:creationId xmlns:p14="http://schemas.microsoft.com/office/powerpoint/2010/main" val="19544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these changes have been incremental, and they have required a significant</a:t>
            </a:r>
            <a:r>
              <a:rPr lang="en-US" baseline="0" dirty="0" smtClean="0"/>
              <a:t> amount of staff time. So we knew that we needed to institutionalize the changes to make a more significant difference. So we engage a wide variety of stakeholders to gain support for developing a bid solicitation that moved the County’s purchasing volume for regular copy paper to exclusively 100% recycle paper in order to ensure vendors provided the best possible price for this product.</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13</a:t>
            </a:fld>
            <a:endParaRPr lang="en-US"/>
          </a:p>
        </p:txBody>
      </p:sp>
    </p:spTree>
    <p:extLst>
      <p:ext uri="{BB962C8B-B14F-4D97-AF65-F5344CB8AC3E}">
        <p14:creationId xmlns:p14="http://schemas.microsoft.com/office/powerpoint/2010/main" val="298387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a:t>
            </a:r>
            <a:r>
              <a:rPr lang="en-US" baseline="0" dirty="0" smtClean="0"/>
              <a:t> </a:t>
            </a:r>
          </a:p>
          <a:p>
            <a:r>
              <a:rPr lang="en-US" baseline="0" dirty="0" smtClean="0"/>
              <a:t>We received great pricing for the product!</a:t>
            </a:r>
          </a:p>
          <a:p>
            <a:r>
              <a:rPr lang="en-US" dirty="0" smtClean="0"/>
              <a:t>[summarize slide information]</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14</a:t>
            </a:fld>
            <a:endParaRPr lang="en-US"/>
          </a:p>
        </p:txBody>
      </p:sp>
    </p:spTree>
    <p:extLst>
      <p:ext uri="{BB962C8B-B14F-4D97-AF65-F5344CB8AC3E}">
        <p14:creationId xmlns:p14="http://schemas.microsoft.com/office/powerpoint/2010/main" val="87732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bid was developed with you in mind. </a:t>
            </a:r>
          </a:p>
          <a:p>
            <a:endParaRPr lang="en-US" baseline="0" dirty="0" smtClean="0"/>
          </a:p>
          <a:p>
            <a:r>
              <a:rPr lang="en-US" baseline="0" dirty="0" smtClean="0"/>
              <a:t>In December 2012, we solicited feedback from Roundtable members on their interest in a collaborative contract. We heard from you that you would like to be able to consider piggybacking, but were not ready to commit to a fully collaborative contract process that committed you to participating. </a:t>
            </a:r>
          </a:p>
          <a:p>
            <a:endParaRPr lang="en-US" baseline="0" dirty="0" smtClean="0"/>
          </a:p>
          <a:p>
            <a:r>
              <a:rPr lang="en-US" baseline="0" dirty="0" smtClean="0"/>
              <a:t>So we issued a bid that made it clear to the bidders that we intended to share the relevant contract information with local public agencies, but that there was no guarantee of participation. This is the language we included in the in the bid and the contract.</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15</a:t>
            </a:fld>
            <a:endParaRPr lang="en-US"/>
          </a:p>
        </p:txBody>
      </p:sp>
    </p:spTree>
    <p:extLst>
      <p:ext uri="{BB962C8B-B14F-4D97-AF65-F5344CB8AC3E}">
        <p14:creationId xmlns:p14="http://schemas.microsoft.com/office/powerpoint/2010/main" val="50701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of you on the call who engage</a:t>
            </a:r>
            <a:r>
              <a:rPr lang="en-US" baseline="0" dirty="0" smtClean="0"/>
              <a:t> directly in contracting will want to know more about how we conducted the solicitation. Here are some of the relevant details about our process. </a:t>
            </a:r>
          </a:p>
          <a:p>
            <a:endParaRPr lang="en-US" baseline="0" dirty="0" smtClean="0"/>
          </a:p>
          <a:p>
            <a:r>
              <a:rPr lang="en-US" baseline="0" dirty="0" smtClean="0"/>
              <a:t>The RFI notifies the community that we intend to go out to bid for the services described.</a:t>
            </a:r>
          </a:p>
          <a:p>
            <a:endParaRPr lang="en-US" baseline="0" dirty="0" smtClean="0"/>
          </a:p>
          <a:p>
            <a:r>
              <a:rPr lang="en-US" baseline="0" dirty="0" smtClean="0"/>
              <a:t>The RFQ is the bid document. Evaluation is based solely on cost.</a:t>
            </a:r>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16</a:t>
            </a:fld>
            <a:endParaRPr lang="en-US"/>
          </a:p>
        </p:txBody>
      </p:sp>
    </p:spTree>
    <p:extLst>
      <p:ext uri="{BB962C8B-B14F-4D97-AF65-F5344CB8AC3E}">
        <p14:creationId xmlns:p14="http://schemas.microsoft.com/office/powerpoint/2010/main" val="301026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County has a</a:t>
            </a:r>
            <a:r>
              <a:rPr lang="en-US" baseline="0" dirty="0" smtClean="0"/>
              <a:t> strong commitment to ensure that all local businesses are given an opportunity to contract with the County and promote the economic growth of the community. To do this, we have two provisions that apply to most procurements of goods and services. </a:t>
            </a:r>
          </a:p>
          <a:p>
            <a:endParaRPr lang="en-US" baseline="0" dirty="0" smtClean="0"/>
          </a:p>
          <a:p>
            <a:r>
              <a:rPr lang="en-US" baseline="0" dirty="0" smtClean="0"/>
              <a:t>The small, local and emerging business program (known as SLEB) provides up to 10% in preference points for certified business. The County’s auditor’s office manages this program and certifies business.</a:t>
            </a:r>
          </a:p>
          <a:p>
            <a:endParaRPr lang="en-US" baseline="0" dirty="0" smtClean="0"/>
          </a:p>
          <a:p>
            <a:r>
              <a:rPr lang="en-US" b="0" baseline="0" dirty="0" smtClean="0"/>
              <a:t>The first source program l</a:t>
            </a:r>
            <a:r>
              <a:rPr lang="en-US" sz="1200" b="0" i="0" kern="1200" dirty="0" smtClean="0">
                <a:solidFill>
                  <a:schemeClr val="tx1"/>
                </a:solidFill>
                <a:effectLst/>
                <a:latin typeface="+mn-lt"/>
                <a:ea typeface="+mn-ea"/>
                <a:cs typeface="+mn-cs"/>
              </a:rPr>
              <a:t>inks Alameda County residents with employment opportunities provided through the County's relationships with businesses, including contracts that have been awarded to vendors through the competitive process, and economic development activity in the County.</a:t>
            </a:r>
            <a:endParaRPr lang="en-US" b="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B9CAD2-73FE-4331-B8AD-D78C248AF955}" type="slidenum">
              <a:rPr lang="en-US" smtClean="0"/>
              <a:t>17</a:t>
            </a:fld>
            <a:endParaRPr lang="en-US"/>
          </a:p>
        </p:txBody>
      </p:sp>
    </p:spTree>
    <p:extLst>
      <p:ext uri="{BB962C8B-B14F-4D97-AF65-F5344CB8AC3E}">
        <p14:creationId xmlns:p14="http://schemas.microsoft.com/office/powerpoint/2010/main" val="3807763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AC_logo_RGB_wtag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016625"/>
            <a:ext cx="3886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225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40862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379530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139064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19721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317072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80397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368905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157251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289550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323410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45CB5DD7-4E35-4F21-8C8E-039E15D9224E}" type="slidenum">
              <a:rPr lang="en-US" smtClean="0"/>
              <a:t>‹#›</a:t>
            </a:fld>
            <a:endParaRPr lang="en-US"/>
          </a:p>
        </p:txBody>
      </p:sp>
    </p:spTree>
    <p:extLst>
      <p:ext uri="{BB962C8B-B14F-4D97-AF65-F5344CB8AC3E}">
        <p14:creationId xmlns:p14="http://schemas.microsoft.com/office/powerpoint/2010/main" val="417613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4342" name="Rectangle 6"/>
          <p:cNvSpPr>
            <a:spLocks noGrp="1" noChangeArrowheads="1"/>
          </p:cNvSpPr>
          <p:nvPr>
            <p:ph type="sldNum" sz="quarter" idx="4"/>
          </p:nvPr>
        </p:nvSpPr>
        <p:spPr bwMode="auto">
          <a:xfrm>
            <a:off x="3810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45CB5DD7-4E35-4F21-8C8E-039E15D9224E}" type="slidenum">
              <a:rPr lang="en-US" smtClean="0"/>
              <a:t>‹#›</a:t>
            </a:fld>
            <a:endParaRPr lang="en-US"/>
          </a:p>
        </p:txBody>
      </p:sp>
      <p:pic>
        <p:nvPicPr>
          <p:cNvPr id="1030" name="Picture 7" descr="AC_logo_RGB_wtag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6307138"/>
            <a:ext cx="24860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656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b="1">
          <a:solidFill>
            <a:srgbClr val="00738C"/>
          </a:solidFill>
          <a:latin typeface="+mj-lt"/>
          <a:ea typeface="+mj-ea"/>
          <a:cs typeface="+mj-cs"/>
        </a:defRPr>
      </a:lvl1pPr>
      <a:lvl2pPr algn="ctr" rtl="0" eaLnBrk="1" fontAlgn="base" hangingPunct="1">
        <a:spcBef>
          <a:spcPct val="0"/>
        </a:spcBef>
        <a:spcAft>
          <a:spcPct val="0"/>
        </a:spcAft>
        <a:defRPr sz="4400" b="1">
          <a:solidFill>
            <a:srgbClr val="00738C"/>
          </a:solidFill>
          <a:latin typeface="Arial" charset="0"/>
        </a:defRPr>
      </a:lvl2pPr>
      <a:lvl3pPr algn="ctr" rtl="0" eaLnBrk="1" fontAlgn="base" hangingPunct="1">
        <a:spcBef>
          <a:spcPct val="0"/>
        </a:spcBef>
        <a:spcAft>
          <a:spcPct val="0"/>
        </a:spcAft>
        <a:defRPr sz="4400" b="1">
          <a:solidFill>
            <a:srgbClr val="00738C"/>
          </a:solidFill>
          <a:latin typeface="Arial" charset="0"/>
        </a:defRPr>
      </a:lvl3pPr>
      <a:lvl4pPr algn="ctr" rtl="0" eaLnBrk="1" fontAlgn="base" hangingPunct="1">
        <a:spcBef>
          <a:spcPct val="0"/>
        </a:spcBef>
        <a:spcAft>
          <a:spcPct val="0"/>
        </a:spcAft>
        <a:defRPr sz="4400" b="1">
          <a:solidFill>
            <a:srgbClr val="00738C"/>
          </a:solidFill>
          <a:latin typeface="Arial" charset="0"/>
        </a:defRPr>
      </a:lvl4pPr>
      <a:lvl5pPr algn="ctr" rtl="0" eaLnBrk="1" fontAlgn="base" hangingPunct="1">
        <a:spcBef>
          <a:spcPct val="0"/>
        </a:spcBef>
        <a:spcAft>
          <a:spcPct val="0"/>
        </a:spcAft>
        <a:defRPr sz="4400" b="1">
          <a:solidFill>
            <a:srgbClr val="00738C"/>
          </a:solidFill>
          <a:latin typeface="Arial" charset="0"/>
        </a:defRPr>
      </a:lvl5pPr>
      <a:lvl6pPr marL="457200" algn="ctr" rtl="0" eaLnBrk="1" fontAlgn="base" hangingPunct="1">
        <a:spcBef>
          <a:spcPct val="0"/>
        </a:spcBef>
        <a:spcAft>
          <a:spcPct val="0"/>
        </a:spcAft>
        <a:defRPr sz="4400" b="1">
          <a:solidFill>
            <a:srgbClr val="00738C"/>
          </a:solidFill>
          <a:latin typeface="Arial" charset="0"/>
        </a:defRPr>
      </a:lvl6pPr>
      <a:lvl7pPr marL="914400" algn="ctr" rtl="0" eaLnBrk="1" fontAlgn="base" hangingPunct="1">
        <a:spcBef>
          <a:spcPct val="0"/>
        </a:spcBef>
        <a:spcAft>
          <a:spcPct val="0"/>
        </a:spcAft>
        <a:defRPr sz="4400" b="1">
          <a:solidFill>
            <a:srgbClr val="00738C"/>
          </a:solidFill>
          <a:latin typeface="Arial" charset="0"/>
        </a:defRPr>
      </a:lvl7pPr>
      <a:lvl8pPr marL="1371600" algn="ctr" rtl="0" eaLnBrk="1" fontAlgn="base" hangingPunct="1">
        <a:spcBef>
          <a:spcPct val="0"/>
        </a:spcBef>
        <a:spcAft>
          <a:spcPct val="0"/>
        </a:spcAft>
        <a:defRPr sz="4400" b="1">
          <a:solidFill>
            <a:srgbClr val="00738C"/>
          </a:solidFill>
          <a:latin typeface="Arial" charset="0"/>
        </a:defRPr>
      </a:lvl8pPr>
      <a:lvl9pPr marL="1828800" algn="ctr" rtl="0" eaLnBrk="1" fontAlgn="base" hangingPunct="1">
        <a:spcBef>
          <a:spcPct val="0"/>
        </a:spcBef>
        <a:spcAft>
          <a:spcPct val="0"/>
        </a:spcAft>
        <a:defRPr sz="4400" b="1">
          <a:solidFill>
            <a:srgbClr val="00738C"/>
          </a:solidFill>
          <a:latin typeface="Arial" charset="0"/>
        </a:defRPr>
      </a:lvl9pPr>
    </p:titleStyle>
    <p:bodyStyle>
      <a:lvl1pPr marL="342900" indent="-342900" algn="l" rtl="0" eaLnBrk="1" fontAlgn="base" hangingPunct="1">
        <a:spcBef>
          <a:spcPct val="20000"/>
        </a:spcBef>
        <a:spcAft>
          <a:spcPct val="0"/>
        </a:spcAft>
        <a:buClr>
          <a:srgbClr val="4D883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4D883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4D8830"/>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4D8830"/>
        </a:buClr>
        <a:buChar char="•"/>
        <a:defRPr sz="2000">
          <a:solidFill>
            <a:schemeClr val="tx1"/>
          </a:solidFill>
          <a:latin typeface="+mn-lt"/>
        </a:defRPr>
      </a:lvl4pPr>
      <a:lvl5pPr marL="2057400" indent="-228600" algn="l" rtl="0" eaLnBrk="1" fontAlgn="base" hangingPunct="1">
        <a:spcBef>
          <a:spcPct val="20000"/>
        </a:spcBef>
        <a:spcAft>
          <a:spcPct val="0"/>
        </a:spcAft>
        <a:buClr>
          <a:srgbClr val="4D8830"/>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4D8830"/>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4D8830"/>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4D8830"/>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4D8830"/>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apercalculator.org/"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www.acgov.org/gsa_app/gsa/purchasing/bid_content/contractopportunities.j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cgov.org/gsa_app/gsa/purchasing/bid_content/closedbids.js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cgov.org/auditor/sle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acgov.org/auditor/sleb/sourceprogram.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ina.Temporal@acgov.org" TargetMode="External"/><Relationship Id="rId2" Type="http://schemas.openxmlformats.org/officeDocument/2006/relationships/hyperlink" Target="mailto:Karen.Cook@acgov.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gov.org/index.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acgov.org/gsa_app/gsa/purchasing/bid_content/closedbids.jsp"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acgov.org/sustain/what/purchasing/bids/excerpts.ht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Piggybacking on Alameda County Contracts</a:t>
            </a:r>
            <a:endParaRPr lang="en-US" dirty="0"/>
          </a:p>
        </p:txBody>
      </p:sp>
      <p:sp>
        <p:nvSpPr>
          <p:cNvPr id="3" name="Subtitle 2"/>
          <p:cNvSpPr>
            <a:spLocks noGrp="1"/>
          </p:cNvSpPr>
          <p:nvPr>
            <p:ph type="subTitle" idx="1"/>
          </p:nvPr>
        </p:nvSpPr>
        <p:spPr/>
        <p:txBody>
          <a:bodyPr/>
          <a:lstStyle/>
          <a:p>
            <a:r>
              <a:rPr lang="en-US" dirty="0" smtClean="0"/>
              <a:t>Green Purchasing Roundtable</a:t>
            </a:r>
          </a:p>
          <a:p>
            <a:r>
              <a:rPr lang="en-US" dirty="0" smtClean="0"/>
              <a:t>June 4</a:t>
            </a:r>
            <a:r>
              <a:rPr lang="en-US" baseline="30000" dirty="0" smtClean="0"/>
              <a:t>th</a:t>
            </a:r>
            <a:r>
              <a:rPr lang="en-US" dirty="0" smtClean="0"/>
              <a:t>, 2014</a:t>
            </a:r>
            <a:endParaRPr lang="en-US" dirty="0"/>
          </a:p>
        </p:txBody>
      </p:sp>
    </p:spTree>
    <p:extLst>
      <p:ext uri="{BB962C8B-B14F-4D97-AF65-F5344CB8AC3E}">
        <p14:creationId xmlns:p14="http://schemas.microsoft.com/office/powerpoint/2010/main" val="232107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did we get here?</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968" y="1386840"/>
            <a:ext cx="8884064" cy="4433729"/>
          </a:xfrm>
        </p:spPr>
      </p:pic>
    </p:spTree>
    <p:extLst>
      <p:ext uri="{BB962C8B-B14F-4D97-AF65-F5344CB8AC3E}">
        <p14:creationId xmlns:p14="http://schemas.microsoft.com/office/powerpoint/2010/main" val="3276503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Change, Big Impact</a:t>
            </a:r>
            <a:endParaRPr lang="en-US" dirty="0"/>
          </a:p>
        </p:txBody>
      </p:sp>
      <p:pic>
        <p:nvPicPr>
          <p:cNvPr id="1026" name="Picture 2" descr="C:\Users\kcook\AppData\Local\Temp\5232214367_735f9bf93c.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20571" r="27570" b="7182"/>
          <a:stretch/>
        </p:blipFill>
        <p:spPr bwMode="auto">
          <a:xfrm>
            <a:off x="762000" y="1524000"/>
            <a:ext cx="4599272" cy="29453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SUSTAINABILITY\Photos\Transportation Services\downloads-traffic\truck in traff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0612" y="1524000"/>
            <a:ext cx="2721695"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1999" y="5257800"/>
            <a:ext cx="4800600" cy="923330"/>
          </a:xfrm>
          <a:prstGeom prst="rect">
            <a:avLst/>
          </a:prstGeom>
          <a:noFill/>
        </p:spPr>
        <p:txBody>
          <a:bodyPr wrap="square" rtlCol="0">
            <a:spAutoFit/>
          </a:bodyPr>
          <a:lstStyle/>
          <a:p>
            <a:pPr marL="285750" indent="-285750">
              <a:buFont typeface="Arial" pitchFamily="34" charset="0"/>
              <a:buChar char="•"/>
            </a:pPr>
            <a:r>
              <a:rPr lang="en-US" dirty="0" smtClean="0">
                <a:solidFill>
                  <a:srgbClr val="00738C"/>
                </a:solidFill>
              </a:rPr>
              <a:t>Save 6,000 trees from being cut down</a:t>
            </a:r>
          </a:p>
          <a:p>
            <a:pPr marL="285750" indent="-285750">
              <a:buFont typeface="Arial" pitchFamily="34" charset="0"/>
              <a:buChar char="•"/>
            </a:pPr>
            <a:r>
              <a:rPr lang="en-US" dirty="0" smtClean="0">
                <a:solidFill>
                  <a:srgbClr val="00738C"/>
                </a:solidFill>
              </a:rPr>
              <a:t>Reduce emissions equivalent to removing 200 cars from the road for one year</a:t>
            </a:r>
            <a:endParaRPr lang="en-US" dirty="0">
              <a:solidFill>
                <a:srgbClr val="00738C"/>
              </a:solidFill>
            </a:endParaRPr>
          </a:p>
        </p:txBody>
      </p:sp>
      <p:sp>
        <p:nvSpPr>
          <p:cNvPr id="7" name="TextBox 6"/>
          <p:cNvSpPr txBox="1"/>
          <p:nvPr/>
        </p:nvSpPr>
        <p:spPr>
          <a:xfrm>
            <a:off x="761998" y="4611469"/>
            <a:ext cx="4800601" cy="646331"/>
          </a:xfrm>
          <a:prstGeom prst="rect">
            <a:avLst/>
          </a:prstGeom>
          <a:noFill/>
        </p:spPr>
        <p:txBody>
          <a:bodyPr wrap="square" rtlCol="0">
            <a:spAutoFit/>
          </a:bodyPr>
          <a:lstStyle/>
          <a:p>
            <a:r>
              <a:rPr lang="en-US" b="1" i="1" dirty="0" smtClean="0">
                <a:solidFill>
                  <a:srgbClr val="4D8830"/>
                </a:solidFill>
              </a:rPr>
              <a:t>By switching all County purchases to 100% recycled paper, each year we could: </a:t>
            </a:r>
            <a:endParaRPr lang="en-US" b="1" i="1" dirty="0">
              <a:solidFill>
                <a:srgbClr val="4D8830"/>
              </a:solidFill>
            </a:endParaRPr>
          </a:p>
        </p:txBody>
      </p:sp>
      <p:sp>
        <p:nvSpPr>
          <p:cNvPr id="3" name="TextBox 2"/>
          <p:cNvSpPr txBox="1"/>
          <p:nvPr/>
        </p:nvSpPr>
        <p:spPr>
          <a:xfrm>
            <a:off x="760287" y="6328881"/>
            <a:ext cx="3986373" cy="430887"/>
          </a:xfrm>
          <a:prstGeom prst="rect">
            <a:avLst/>
          </a:prstGeom>
          <a:noFill/>
        </p:spPr>
        <p:txBody>
          <a:bodyPr wrap="square" rtlCol="0">
            <a:spAutoFit/>
          </a:bodyPr>
          <a:lstStyle/>
          <a:p>
            <a:r>
              <a:rPr lang="en-US" sz="1100" dirty="0" smtClean="0"/>
              <a:t>Environmental </a:t>
            </a:r>
            <a:r>
              <a:rPr lang="en-US" sz="1100" dirty="0"/>
              <a:t>benefit estimates were made using the </a:t>
            </a:r>
            <a:r>
              <a:rPr lang="en-US" sz="1100" dirty="0">
                <a:hlinkClick r:id="rId5"/>
              </a:rPr>
              <a:t>Environmental Paper Network Paper Calculator</a:t>
            </a:r>
            <a:r>
              <a:rPr lang="en-US" sz="1100" dirty="0" smtClean="0"/>
              <a:t>.</a:t>
            </a:r>
            <a:endParaRPr lang="en-US" sz="1600" dirty="0"/>
          </a:p>
        </p:txBody>
      </p:sp>
    </p:spTree>
    <p:extLst>
      <p:ext uri="{BB962C8B-B14F-4D97-AF65-F5344CB8AC3E}">
        <p14:creationId xmlns:p14="http://schemas.microsoft.com/office/powerpoint/2010/main" val="2901894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Recycled content over time</a:t>
            </a:r>
            <a:endParaRPr lang="en-US" dirty="0"/>
          </a:p>
        </p:txBody>
      </p:sp>
      <p:graphicFrame>
        <p:nvGraphicFramePr>
          <p:cNvPr id="5" name="Content Placeholder 4"/>
          <p:cNvGraphicFramePr>
            <a:graphicFrameLocks noGrp="1"/>
          </p:cNvGraphicFramePr>
          <p:nvPr>
            <p:ph idx="1"/>
            <p:extLst/>
          </p:nvPr>
        </p:nvGraphicFramePr>
        <p:xfrm>
          <a:off x="228600" y="1398587"/>
          <a:ext cx="83058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46599" y="6323527"/>
            <a:ext cx="5763296" cy="276999"/>
          </a:xfrm>
          <a:prstGeom prst="rect">
            <a:avLst/>
          </a:prstGeom>
          <a:noFill/>
        </p:spPr>
        <p:txBody>
          <a:bodyPr wrap="square" rtlCol="0">
            <a:spAutoFit/>
          </a:bodyPr>
          <a:lstStyle/>
          <a:p>
            <a:r>
              <a:rPr lang="en-US" sz="1200" dirty="0" smtClean="0"/>
              <a:t>*8.5 x 11 regular white office paper only</a:t>
            </a:r>
            <a:endParaRPr lang="en-US" sz="1200" dirty="0"/>
          </a:p>
        </p:txBody>
      </p:sp>
    </p:spTree>
    <p:extLst>
      <p:ext uri="{BB962C8B-B14F-4D97-AF65-F5344CB8AC3E}">
        <p14:creationId xmlns:p14="http://schemas.microsoft.com/office/powerpoint/2010/main" val="378652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Institutionalize changes</a:t>
            </a:r>
            <a:endParaRPr lang="en-US" dirty="0"/>
          </a:p>
        </p:txBody>
      </p:sp>
      <p:sp>
        <p:nvSpPr>
          <p:cNvPr id="3" name="Content Placeholder 2"/>
          <p:cNvSpPr>
            <a:spLocks noGrp="1"/>
          </p:cNvSpPr>
          <p:nvPr>
            <p:ph idx="1"/>
          </p:nvPr>
        </p:nvSpPr>
        <p:spPr>
          <a:xfrm>
            <a:off x="457200" y="1600200"/>
            <a:ext cx="8122920" cy="4876800"/>
          </a:xfrm>
        </p:spPr>
        <p:txBody>
          <a:bodyPr/>
          <a:lstStyle/>
          <a:p>
            <a:r>
              <a:rPr lang="en-US" dirty="0"/>
              <a:t>Exclusively bid out 100% recycled content paper to obtain best price</a:t>
            </a:r>
          </a:p>
          <a:p>
            <a:r>
              <a:rPr lang="en-US" dirty="0" smtClean="0"/>
              <a:t>Continue to actively support paper use reduction efforts</a:t>
            </a:r>
          </a:p>
        </p:txBody>
      </p:sp>
      <p:pic>
        <p:nvPicPr>
          <p:cNvPr id="4" name="Picture 3" descr="C:\Users\kcook\AppData\Local\Microsoft\Windows\Temporary Internet Files\Content.IE5\FG2N8B7D\MC9004325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2" y="3672840"/>
            <a:ext cx="3190875"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9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received great pricing!</a:t>
            </a:r>
            <a:endParaRPr lang="en-US" dirty="0"/>
          </a:p>
        </p:txBody>
      </p:sp>
      <p:sp>
        <p:nvSpPr>
          <p:cNvPr id="3" name="Content Placeholder 2"/>
          <p:cNvSpPr>
            <a:spLocks noGrp="1"/>
          </p:cNvSpPr>
          <p:nvPr>
            <p:ph idx="1"/>
          </p:nvPr>
        </p:nvSpPr>
        <p:spPr/>
        <p:txBody>
          <a:bodyPr/>
          <a:lstStyle/>
          <a:p>
            <a:pPr marL="0" indent="0">
              <a:buNone/>
            </a:pPr>
            <a:r>
              <a:rPr lang="en-US" dirty="0" smtClean="0"/>
              <a:t>Previous contract</a:t>
            </a:r>
          </a:p>
          <a:p>
            <a:r>
              <a:rPr lang="en-US" sz="2800" dirty="0" smtClean="0"/>
              <a:t>30% post-consumer recycled was $35.32/case</a:t>
            </a:r>
          </a:p>
          <a:p>
            <a:r>
              <a:rPr lang="en-US" sz="2800" dirty="0" smtClean="0"/>
              <a:t>100% post-consumer recycled was $41.31/case</a:t>
            </a:r>
          </a:p>
          <a:p>
            <a:pPr marL="0" indent="0">
              <a:buNone/>
            </a:pPr>
            <a:endParaRPr lang="en-US" dirty="0" smtClean="0"/>
          </a:p>
          <a:p>
            <a:pPr marL="0" indent="0">
              <a:buNone/>
            </a:pPr>
            <a:r>
              <a:rPr lang="en-US" dirty="0" smtClean="0"/>
              <a:t>New contract</a:t>
            </a:r>
            <a:endParaRPr lang="en-US" dirty="0"/>
          </a:p>
          <a:p>
            <a:r>
              <a:rPr lang="en-US" sz="2800" dirty="0" smtClean="0"/>
              <a:t>100% post-consumer recycled is $37.50/case</a:t>
            </a:r>
          </a:p>
          <a:p>
            <a:endParaRPr lang="en-US" dirty="0" smtClean="0"/>
          </a:p>
        </p:txBody>
      </p:sp>
    </p:spTree>
    <p:extLst>
      <p:ext uri="{BB962C8B-B14F-4D97-AF65-F5344CB8AC3E}">
        <p14:creationId xmlns:p14="http://schemas.microsoft.com/office/powerpoint/2010/main" val="2512894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Piggyback clause</a:t>
            </a:r>
            <a:endParaRPr lang="en-US" dirty="0"/>
          </a:p>
        </p:txBody>
      </p:sp>
      <p:pic>
        <p:nvPicPr>
          <p:cNvPr id="4" name="Content Placeholder 3"/>
          <p:cNvPicPr>
            <a:picLocks noGrp="1" noChangeAspect="1"/>
          </p:cNvPicPr>
          <p:nvPr>
            <p:ph idx="1"/>
          </p:nvPr>
        </p:nvPicPr>
        <p:blipFill>
          <a:blip r:embed="rId3"/>
          <a:stretch>
            <a:fillRect/>
          </a:stretch>
        </p:blipFill>
        <p:spPr>
          <a:xfrm>
            <a:off x="122765" y="3764260"/>
            <a:ext cx="8898470" cy="20890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712691" y="5415201"/>
            <a:ext cx="990600" cy="438150"/>
          </a:xfrm>
          <a:prstGeom prst="rect">
            <a:avLst/>
          </a:prstGeom>
        </p:spPr>
      </p:pic>
      <p:pic>
        <p:nvPicPr>
          <p:cNvPr id="8" name="Picture 7"/>
          <p:cNvPicPr>
            <a:picLocks noChangeAspect="1"/>
          </p:cNvPicPr>
          <p:nvPr/>
        </p:nvPicPr>
        <p:blipFill>
          <a:blip r:embed="rId5"/>
          <a:stretch>
            <a:fillRect/>
          </a:stretch>
        </p:blipFill>
        <p:spPr>
          <a:xfrm>
            <a:off x="225155" y="1602918"/>
            <a:ext cx="8693689" cy="177762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7822867" y="3077039"/>
            <a:ext cx="904875" cy="285750"/>
          </a:xfrm>
          <a:prstGeom prst="rect">
            <a:avLst/>
          </a:prstGeom>
        </p:spPr>
      </p:pic>
    </p:spTree>
    <p:extLst>
      <p:ext uri="{BB962C8B-B14F-4D97-AF65-F5344CB8AC3E}">
        <p14:creationId xmlns:p14="http://schemas.microsoft.com/office/powerpoint/2010/main" val="14685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a:t>
            </a:r>
            <a:r>
              <a:rPr lang="en-US" dirty="0"/>
              <a:t>p</a:t>
            </a:r>
            <a:r>
              <a:rPr lang="en-US" dirty="0" smtClean="0"/>
              <a:t>rocess details</a:t>
            </a:r>
            <a:endParaRPr lang="en-US" dirty="0"/>
          </a:p>
        </p:txBody>
      </p:sp>
      <p:sp>
        <p:nvSpPr>
          <p:cNvPr id="3" name="Content Placeholder 2"/>
          <p:cNvSpPr>
            <a:spLocks noGrp="1"/>
          </p:cNvSpPr>
          <p:nvPr>
            <p:ph idx="1"/>
          </p:nvPr>
        </p:nvSpPr>
        <p:spPr/>
        <p:txBody>
          <a:bodyPr>
            <a:normAutofit lnSpcReduction="10000"/>
          </a:bodyPr>
          <a:lstStyle/>
          <a:p>
            <a:r>
              <a:rPr lang="en-US" dirty="0" smtClean="0"/>
              <a:t>Request for Interest- </a:t>
            </a:r>
            <a:r>
              <a:rPr lang="en-US" dirty="0"/>
              <a:t>RFI </a:t>
            </a:r>
            <a:r>
              <a:rPr lang="en-US" sz="1600" dirty="0"/>
              <a:t>(</a:t>
            </a:r>
            <a:r>
              <a:rPr lang="en-US" sz="1600" dirty="0">
                <a:hlinkClick r:id="rId3"/>
              </a:rPr>
              <a:t>http://</a:t>
            </a:r>
            <a:r>
              <a:rPr lang="en-US" sz="1600" dirty="0" smtClean="0">
                <a:hlinkClick r:id="rId3"/>
              </a:rPr>
              <a:t>www.acgov.org/gsa_app/gsa/purchasing/bid_content/contractopportunities.jsp</a:t>
            </a:r>
            <a:r>
              <a:rPr lang="en-US" sz="1600" dirty="0" smtClean="0"/>
              <a:t>)</a:t>
            </a:r>
            <a:endParaRPr lang="en-US" dirty="0" smtClean="0"/>
          </a:p>
          <a:p>
            <a:pPr lvl="1"/>
            <a:r>
              <a:rPr lang="en-US" dirty="0" smtClean="0"/>
              <a:t>Posted to the website for 319 days</a:t>
            </a:r>
          </a:p>
          <a:p>
            <a:pPr lvl="1"/>
            <a:r>
              <a:rPr lang="en-US" dirty="0" smtClean="0"/>
              <a:t>41 Respondents</a:t>
            </a:r>
          </a:p>
          <a:p>
            <a:r>
              <a:rPr lang="en-US" dirty="0" smtClean="0"/>
              <a:t>Request for Quotation </a:t>
            </a:r>
            <a:r>
              <a:rPr lang="en-US" dirty="0"/>
              <a:t>- RFQ </a:t>
            </a:r>
            <a:r>
              <a:rPr lang="en-US" sz="1800" dirty="0"/>
              <a:t>(</a:t>
            </a:r>
            <a:r>
              <a:rPr lang="en-US" sz="1800" dirty="0">
                <a:hlinkClick r:id="rId4"/>
              </a:rPr>
              <a:t>http://</a:t>
            </a:r>
            <a:r>
              <a:rPr lang="en-US" sz="1800" dirty="0" smtClean="0">
                <a:hlinkClick r:id="rId4"/>
              </a:rPr>
              <a:t>www.acgov.org/gsa_app/gsa/purchasing/bid_content/closedbids.jsp</a:t>
            </a:r>
            <a:r>
              <a:rPr lang="en-US" sz="1800" dirty="0" smtClean="0"/>
              <a:t>) </a:t>
            </a:r>
          </a:p>
          <a:p>
            <a:pPr lvl="1"/>
            <a:r>
              <a:rPr lang="en-US" dirty="0" smtClean="0"/>
              <a:t>Posted to website 57 days</a:t>
            </a:r>
          </a:p>
          <a:p>
            <a:pPr lvl="1"/>
            <a:r>
              <a:rPr lang="en-US" dirty="0" smtClean="0"/>
              <a:t>2 bidders</a:t>
            </a:r>
          </a:p>
          <a:p>
            <a:r>
              <a:rPr lang="en-US" dirty="0" smtClean="0"/>
              <a:t>2 Bidders conferences held</a:t>
            </a:r>
          </a:p>
          <a:p>
            <a:r>
              <a:rPr lang="en-US" dirty="0" smtClean="0"/>
              <a:t>Solicitation was advertised </a:t>
            </a:r>
          </a:p>
          <a:p>
            <a:endParaRPr lang="en-US" dirty="0"/>
          </a:p>
        </p:txBody>
      </p:sp>
    </p:spTree>
    <p:extLst>
      <p:ext uri="{BB962C8B-B14F-4D97-AF65-F5344CB8AC3E}">
        <p14:creationId xmlns:p14="http://schemas.microsoft.com/office/powerpoint/2010/main" val="187684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a:t>
            </a:r>
            <a:r>
              <a:rPr lang="en-US" dirty="0"/>
              <a:t>p</a:t>
            </a:r>
            <a:r>
              <a:rPr lang="en-US" dirty="0" smtClean="0"/>
              <a:t>rovisions</a:t>
            </a:r>
            <a:endParaRPr lang="en-US" dirty="0"/>
          </a:p>
        </p:txBody>
      </p:sp>
      <p:sp>
        <p:nvSpPr>
          <p:cNvPr id="3" name="Content Placeholder 2"/>
          <p:cNvSpPr>
            <a:spLocks noGrp="1"/>
          </p:cNvSpPr>
          <p:nvPr>
            <p:ph idx="1"/>
          </p:nvPr>
        </p:nvSpPr>
        <p:spPr/>
        <p:txBody>
          <a:bodyPr/>
          <a:lstStyle/>
          <a:p>
            <a:r>
              <a:rPr lang="en-US" dirty="0"/>
              <a:t>Bid open to Small, Local and Emerging Business (SLEB) only </a:t>
            </a:r>
            <a:r>
              <a:rPr lang="en-US" sz="1800" dirty="0"/>
              <a:t>(</a:t>
            </a:r>
            <a:r>
              <a:rPr lang="en-US" sz="1800" dirty="0">
                <a:hlinkClick r:id="rId3"/>
              </a:rPr>
              <a:t>http://www.acgov.org/auditor/sleb</a:t>
            </a:r>
            <a:r>
              <a:rPr lang="en-US" sz="1800" dirty="0" smtClean="0">
                <a:hlinkClick r:id="rId3"/>
              </a:rPr>
              <a:t>/</a:t>
            </a:r>
            <a:r>
              <a:rPr lang="en-US" sz="1800" dirty="0" smtClean="0"/>
              <a:t>)</a:t>
            </a:r>
            <a:endParaRPr lang="en-US" dirty="0" smtClean="0"/>
          </a:p>
          <a:p>
            <a:r>
              <a:rPr lang="en-US" dirty="0" smtClean="0"/>
              <a:t>Awarded contractor must participate in First </a:t>
            </a:r>
            <a:r>
              <a:rPr lang="en-US" dirty="0"/>
              <a:t>Source Program </a:t>
            </a:r>
            <a:r>
              <a:rPr lang="en-US" sz="1800" dirty="0"/>
              <a:t>(</a:t>
            </a:r>
            <a:r>
              <a:rPr lang="en-US" sz="1800" dirty="0">
                <a:hlinkClick r:id="rId4"/>
              </a:rPr>
              <a:t>http://</a:t>
            </a:r>
            <a:r>
              <a:rPr lang="en-US" sz="1800" dirty="0" smtClean="0">
                <a:hlinkClick r:id="rId4"/>
              </a:rPr>
              <a:t>www.acgov.org/auditor/sleb/sourceprogram.htm</a:t>
            </a:r>
            <a:r>
              <a:rPr lang="en-US" sz="1800" dirty="0" smtClean="0"/>
              <a:t>)</a:t>
            </a:r>
          </a:p>
          <a:p>
            <a:pPr marL="0" indent="0">
              <a:buNone/>
            </a:pPr>
            <a:endParaRPr lang="en-US" sz="2000" dirty="0"/>
          </a:p>
        </p:txBody>
      </p:sp>
      <p:pic>
        <p:nvPicPr>
          <p:cNvPr id="5" name="Picture 4"/>
          <p:cNvPicPr>
            <a:picLocks noChangeAspect="1"/>
          </p:cNvPicPr>
          <p:nvPr/>
        </p:nvPicPr>
        <p:blipFill>
          <a:blip r:embed="rId5"/>
          <a:stretch>
            <a:fillRect/>
          </a:stretch>
        </p:blipFill>
        <p:spPr>
          <a:xfrm>
            <a:off x="2488701" y="4407545"/>
            <a:ext cx="3069618" cy="2099618"/>
          </a:xfrm>
          <a:prstGeom prst="rect">
            <a:avLst/>
          </a:prstGeom>
        </p:spPr>
      </p:pic>
    </p:spTree>
    <p:extLst>
      <p:ext uri="{BB962C8B-B14F-4D97-AF65-F5344CB8AC3E}">
        <p14:creationId xmlns:p14="http://schemas.microsoft.com/office/powerpoint/2010/main" val="73724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54 Products on </a:t>
            </a:r>
            <a:r>
              <a:rPr lang="en-US" sz="4200" dirty="0"/>
              <a:t>c</a:t>
            </a:r>
            <a:r>
              <a:rPr lang="en-US" sz="4200" dirty="0" smtClean="0"/>
              <a:t>ontract</a:t>
            </a:r>
            <a:endParaRPr lang="en-US" sz="4200" dirty="0"/>
          </a:p>
        </p:txBody>
      </p:sp>
      <p:sp>
        <p:nvSpPr>
          <p:cNvPr id="3" name="Content Placeholder 2"/>
          <p:cNvSpPr>
            <a:spLocks noGrp="1"/>
          </p:cNvSpPr>
          <p:nvPr>
            <p:ph idx="1"/>
          </p:nvPr>
        </p:nvSpPr>
        <p:spPr/>
        <p:txBody>
          <a:bodyPr/>
          <a:lstStyle/>
          <a:p>
            <a:r>
              <a:rPr lang="en-US" dirty="0" smtClean="0"/>
              <a:t>Regular white copy paper</a:t>
            </a:r>
          </a:p>
          <a:p>
            <a:pPr marL="457200" lvl="1" indent="0">
              <a:buNone/>
            </a:pPr>
            <a:r>
              <a:rPr lang="en-US" dirty="0" smtClean="0"/>
              <a:t>3 sizes and 3-hole punch</a:t>
            </a:r>
          </a:p>
          <a:p>
            <a:r>
              <a:rPr lang="en-US" dirty="0" smtClean="0"/>
              <a:t>Heavy weight copy paper</a:t>
            </a:r>
          </a:p>
          <a:p>
            <a:pPr lvl="1"/>
            <a:r>
              <a:rPr lang="en-US" dirty="0" smtClean="0"/>
              <a:t>24 </a:t>
            </a:r>
            <a:r>
              <a:rPr lang="en-US" dirty="0" err="1" smtClean="0"/>
              <a:t>lbs</a:t>
            </a:r>
            <a:r>
              <a:rPr lang="en-US" dirty="0" smtClean="0"/>
              <a:t>, 28 </a:t>
            </a:r>
            <a:r>
              <a:rPr lang="en-US" dirty="0" err="1" smtClean="0"/>
              <a:t>lbs</a:t>
            </a:r>
            <a:r>
              <a:rPr lang="en-US" dirty="0" smtClean="0"/>
              <a:t>, etc.</a:t>
            </a:r>
          </a:p>
          <a:p>
            <a:r>
              <a:rPr lang="en-US" dirty="0" smtClean="0"/>
              <a:t>Colored copy paper</a:t>
            </a:r>
          </a:p>
          <a:p>
            <a:pPr lvl="1"/>
            <a:r>
              <a:rPr lang="en-US" dirty="0" smtClean="0"/>
              <a:t>Various colors and thickness</a:t>
            </a:r>
          </a:p>
          <a:p>
            <a:r>
              <a:rPr lang="en-US" dirty="0" smtClean="0"/>
              <a:t>Specialty papers</a:t>
            </a:r>
          </a:p>
          <a:p>
            <a:pPr lvl="1"/>
            <a:r>
              <a:rPr lang="en-US" dirty="0" err="1" smtClean="0"/>
              <a:t>Greenbar</a:t>
            </a:r>
            <a:r>
              <a:rPr lang="en-US" dirty="0"/>
              <a:t> </a:t>
            </a:r>
            <a:r>
              <a:rPr lang="en-US" dirty="0" smtClean="0"/>
              <a:t>and perforated</a:t>
            </a:r>
          </a:p>
          <a:p>
            <a:endParaRPr lang="en-US" dirty="0" smtClean="0"/>
          </a:p>
        </p:txBody>
      </p:sp>
    </p:spTree>
    <p:extLst>
      <p:ext uri="{BB962C8B-B14F-4D97-AF65-F5344CB8AC3E}">
        <p14:creationId xmlns:p14="http://schemas.microsoft.com/office/powerpoint/2010/main" val="331161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sz="2400" dirty="0" smtClean="0">
                <a:solidFill>
                  <a:srgbClr val="4D8830"/>
                </a:solidFill>
              </a:rPr>
              <a:t>For Green Purchasing Info:</a:t>
            </a:r>
          </a:p>
          <a:p>
            <a:pPr marL="0" indent="0" algn="ctr">
              <a:buNone/>
            </a:pPr>
            <a:r>
              <a:rPr lang="en-US" sz="2400" dirty="0" smtClean="0"/>
              <a:t>Karen Cook</a:t>
            </a:r>
          </a:p>
          <a:p>
            <a:pPr marL="0" indent="0" algn="ctr">
              <a:buNone/>
            </a:pPr>
            <a:r>
              <a:rPr lang="en-US" sz="2400" dirty="0" smtClean="0"/>
              <a:t>Sustainability Project Manager</a:t>
            </a:r>
          </a:p>
          <a:p>
            <a:pPr marL="0" indent="0" algn="ctr">
              <a:buNone/>
            </a:pPr>
            <a:r>
              <a:rPr lang="en-US" sz="2400" dirty="0" smtClean="0">
                <a:hlinkClick r:id="rId2"/>
              </a:rPr>
              <a:t>Karen.Cook@acgov.org</a:t>
            </a:r>
            <a:endParaRPr lang="en-US" sz="2400" dirty="0" smtClean="0"/>
          </a:p>
          <a:p>
            <a:pPr marL="0" indent="0" algn="ctr">
              <a:buNone/>
            </a:pPr>
            <a:r>
              <a:rPr lang="en-US" sz="2400" dirty="0" smtClean="0"/>
              <a:t>510-208-9754</a:t>
            </a:r>
          </a:p>
          <a:p>
            <a:pPr marL="0" indent="0" algn="ctr">
              <a:buNone/>
            </a:pPr>
            <a:endParaRPr lang="en-US" sz="2400" dirty="0" smtClean="0"/>
          </a:p>
          <a:p>
            <a:pPr marL="0" indent="0" algn="ctr">
              <a:buNone/>
            </a:pPr>
            <a:r>
              <a:rPr lang="en-US" sz="2400" dirty="0">
                <a:solidFill>
                  <a:srgbClr val="4D8830"/>
                </a:solidFill>
              </a:rPr>
              <a:t>To Request Bid </a:t>
            </a:r>
            <a:r>
              <a:rPr lang="en-US" sz="2400" dirty="0" smtClean="0">
                <a:solidFill>
                  <a:srgbClr val="4D8830"/>
                </a:solidFill>
              </a:rPr>
              <a:t>Documents:</a:t>
            </a:r>
            <a:endParaRPr lang="en-US" sz="2400" dirty="0">
              <a:solidFill>
                <a:srgbClr val="4D8830"/>
              </a:solidFill>
            </a:endParaRPr>
          </a:p>
          <a:p>
            <a:pPr marL="0" indent="0" algn="ctr">
              <a:buNone/>
            </a:pPr>
            <a:r>
              <a:rPr lang="en-US" sz="2400" dirty="0"/>
              <a:t>Gina Temporal</a:t>
            </a:r>
          </a:p>
          <a:p>
            <a:pPr marL="0" indent="0" algn="ctr">
              <a:buNone/>
            </a:pPr>
            <a:r>
              <a:rPr lang="en-US" sz="2400" dirty="0"/>
              <a:t>Contract Specialist</a:t>
            </a:r>
          </a:p>
          <a:p>
            <a:pPr marL="0" indent="0" algn="ctr">
              <a:buNone/>
            </a:pPr>
            <a:r>
              <a:rPr lang="en-US" sz="2400" dirty="0">
                <a:hlinkClick r:id="rId3"/>
              </a:rPr>
              <a:t>Gina.Temporal@acgov.org</a:t>
            </a:r>
            <a:endParaRPr lang="en-US" sz="2400" dirty="0"/>
          </a:p>
          <a:p>
            <a:pPr marL="0" indent="0" algn="ctr">
              <a:buNone/>
            </a:pPr>
            <a:r>
              <a:rPr lang="en-US" sz="2400" dirty="0"/>
              <a:t>510-208-9606</a:t>
            </a:r>
          </a:p>
          <a:p>
            <a:pPr marL="0" indent="0" algn="ctr">
              <a:buNone/>
            </a:pPr>
            <a:endParaRPr lang="en-US" sz="2400" dirty="0" smtClean="0"/>
          </a:p>
        </p:txBody>
      </p:sp>
    </p:spTree>
    <p:extLst>
      <p:ext uri="{BB962C8B-B14F-4D97-AF65-F5344CB8AC3E}">
        <p14:creationId xmlns:p14="http://schemas.microsoft.com/office/powerpoint/2010/main" val="216929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Overview </a:t>
            </a:r>
          </a:p>
          <a:p>
            <a:pPr lvl="1"/>
            <a:r>
              <a:rPr lang="en-US" dirty="0" smtClean="0"/>
              <a:t>Karen Cook, Alameda County GSA</a:t>
            </a:r>
          </a:p>
          <a:p>
            <a:r>
              <a:rPr lang="en-US" dirty="0" smtClean="0"/>
              <a:t>The Environmental Perspective</a:t>
            </a:r>
          </a:p>
          <a:p>
            <a:pPr lvl="1"/>
            <a:r>
              <a:rPr lang="en-US" dirty="0" err="1" smtClean="0"/>
              <a:t>Timonie</a:t>
            </a:r>
            <a:r>
              <a:rPr lang="en-US" dirty="0" smtClean="0"/>
              <a:t> </a:t>
            </a:r>
            <a:r>
              <a:rPr lang="en-US" dirty="0"/>
              <a:t>Hood, U.S. EPA Region 9</a:t>
            </a:r>
          </a:p>
          <a:p>
            <a:r>
              <a:rPr lang="en-US" dirty="0" smtClean="0"/>
              <a:t>The County Perspective </a:t>
            </a:r>
          </a:p>
          <a:p>
            <a:pPr lvl="1"/>
            <a:r>
              <a:rPr lang="en-US" dirty="0" smtClean="0"/>
              <a:t>John </a:t>
            </a:r>
            <a:r>
              <a:rPr lang="en-US" dirty="0"/>
              <a:t>Glann, Alameda County </a:t>
            </a:r>
            <a:r>
              <a:rPr lang="en-US" dirty="0" smtClean="0"/>
              <a:t>GSA</a:t>
            </a:r>
            <a:endParaRPr lang="en-US" dirty="0"/>
          </a:p>
          <a:p>
            <a:r>
              <a:rPr lang="en-US" dirty="0" smtClean="0"/>
              <a:t>The Vendor Perspective </a:t>
            </a:r>
          </a:p>
          <a:p>
            <a:pPr lvl="1"/>
            <a:r>
              <a:rPr lang="en-US" dirty="0" smtClean="0"/>
              <a:t>Sean </a:t>
            </a:r>
            <a:r>
              <a:rPr lang="en-US" dirty="0"/>
              <a:t>Marx, CEO Give Something </a:t>
            </a:r>
            <a:r>
              <a:rPr lang="en-US" dirty="0" smtClean="0"/>
              <a:t>Back</a:t>
            </a:r>
            <a:endParaRPr lang="en-US" dirty="0"/>
          </a:p>
        </p:txBody>
      </p:sp>
    </p:spTree>
    <p:extLst>
      <p:ext uri="{BB962C8B-B14F-4D97-AF65-F5344CB8AC3E}">
        <p14:creationId xmlns:p14="http://schemas.microsoft.com/office/powerpoint/2010/main" val="313309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Purchasing Roundtable</a:t>
            </a:r>
            <a:endParaRPr lang="en-US" dirty="0"/>
          </a:p>
        </p:txBody>
      </p:sp>
      <p:sp>
        <p:nvSpPr>
          <p:cNvPr id="3" name="Content Placeholder 2"/>
          <p:cNvSpPr>
            <a:spLocks noGrp="1"/>
          </p:cNvSpPr>
          <p:nvPr>
            <p:ph idx="1"/>
          </p:nvPr>
        </p:nvSpPr>
        <p:spPr/>
        <p:txBody>
          <a:bodyPr/>
          <a:lstStyle/>
          <a:p>
            <a:r>
              <a:rPr lang="en-US" dirty="0" smtClean="0"/>
              <a:t>Leverage County’s experience to advance green purchasing in local public agencies</a:t>
            </a:r>
          </a:p>
          <a:p>
            <a:r>
              <a:rPr lang="en-US" dirty="0" smtClean="0"/>
              <a:t>Provide a forum for peer sharing and learning</a:t>
            </a:r>
          </a:p>
          <a:p>
            <a:r>
              <a:rPr lang="en-US" dirty="0" smtClean="0"/>
              <a:t>Serve as a resource and clearinghouse</a:t>
            </a:r>
            <a:endParaRPr lang="en-US" dirty="0"/>
          </a:p>
        </p:txBody>
      </p:sp>
      <p:sp>
        <p:nvSpPr>
          <p:cNvPr id="4" name="TextBox 3"/>
          <p:cNvSpPr txBox="1"/>
          <p:nvPr/>
        </p:nvSpPr>
        <p:spPr>
          <a:xfrm>
            <a:off x="557212" y="4848221"/>
            <a:ext cx="8029575" cy="584775"/>
          </a:xfrm>
          <a:prstGeom prst="rect">
            <a:avLst/>
          </a:prstGeom>
          <a:noFill/>
        </p:spPr>
        <p:txBody>
          <a:bodyPr wrap="square" rtlCol="0">
            <a:spAutoFit/>
          </a:bodyPr>
          <a:lstStyle/>
          <a:p>
            <a:pPr algn="ctr"/>
            <a:r>
              <a:rPr lang="en-US" sz="3200" i="1" dirty="0" smtClean="0">
                <a:solidFill>
                  <a:srgbClr val="4D8830"/>
                </a:solidFill>
              </a:rPr>
              <a:t>Let us know how we can serve you better! </a:t>
            </a:r>
            <a:endParaRPr lang="en-US" sz="3200" i="1" dirty="0">
              <a:solidFill>
                <a:srgbClr val="4D8830"/>
              </a:solidFill>
            </a:endParaRPr>
          </a:p>
        </p:txBody>
      </p:sp>
    </p:spTree>
    <p:extLst>
      <p:ext uri="{BB962C8B-B14F-4D97-AF65-F5344CB8AC3E}">
        <p14:creationId xmlns:p14="http://schemas.microsoft.com/office/powerpoint/2010/main" val="169783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Piggybacking?</a:t>
            </a:r>
            <a:endParaRPr lang="en-US" dirty="0"/>
          </a:p>
        </p:txBody>
      </p:sp>
      <p:sp>
        <p:nvSpPr>
          <p:cNvPr id="3" name="Content Placeholder 2"/>
          <p:cNvSpPr>
            <a:spLocks noGrp="1"/>
          </p:cNvSpPr>
          <p:nvPr>
            <p:ph idx="1"/>
          </p:nvPr>
        </p:nvSpPr>
        <p:spPr/>
        <p:txBody>
          <a:bodyPr/>
          <a:lstStyle/>
          <a:p>
            <a:r>
              <a:rPr lang="en-US" dirty="0" smtClean="0"/>
              <a:t>Using an existing publicly bid contract as a template to form your own, separate contract directly with the vendor</a:t>
            </a:r>
          </a:p>
          <a:p>
            <a:r>
              <a:rPr lang="en-US" dirty="0" smtClean="0"/>
              <a:t>Agencies must do their due diligence to ensure contract meets their requirements</a:t>
            </a:r>
          </a:p>
        </p:txBody>
      </p:sp>
    </p:spTree>
    <p:extLst>
      <p:ext uri="{BB962C8B-B14F-4D97-AF65-F5344CB8AC3E}">
        <p14:creationId xmlns:p14="http://schemas.microsoft.com/office/powerpoint/2010/main" val="299772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Piggybacking</a:t>
            </a:r>
            <a:endParaRPr lang="en-US" dirty="0"/>
          </a:p>
        </p:txBody>
      </p:sp>
      <p:sp>
        <p:nvSpPr>
          <p:cNvPr id="3" name="Content Placeholder 2"/>
          <p:cNvSpPr>
            <a:spLocks noGrp="1"/>
          </p:cNvSpPr>
          <p:nvPr>
            <p:ph idx="1"/>
          </p:nvPr>
        </p:nvSpPr>
        <p:spPr/>
        <p:txBody>
          <a:bodyPr/>
          <a:lstStyle/>
          <a:p>
            <a:r>
              <a:rPr lang="en-US" dirty="0" smtClean="0"/>
              <a:t>Save time</a:t>
            </a:r>
          </a:p>
          <a:p>
            <a:r>
              <a:rPr lang="en-US" dirty="0" smtClean="0"/>
              <a:t>Access competitive pricing</a:t>
            </a:r>
          </a:p>
          <a:p>
            <a:r>
              <a:rPr lang="en-US" dirty="0" smtClean="0"/>
              <a:t>Know that the vendor is capable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66" y="3611925"/>
            <a:ext cx="3809524" cy="2895238"/>
          </a:xfrm>
          <a:prstGeom prst="rect">
            <a:avLst/>
          </a:prstGeom>
        </p:spPr>
      </p:pic>
    </p:spTree>
    <p:extLst>
      <p:ext uri="{BB962C8B-B14F-4D97-AF65-F5344CB8AC3E}">
        <p14:creationId xmlns:p14="http://schemas.microsoft.com/office/powerpoint/2010/main" val="12652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Contracts</a:t>
            </a:r>
            <a:endParaRPr lang="en-US" dirty="0"/>
          </a:p>
        </p:txBody>
      </p:sp>
      <p:pic>
        <p:nvPicPr>
          <p:cNvPr id="4" name="Content Placeholder 3"/>
          <p:cNvPicPr>
            <a:picLocks noGrp="1" noChangeAspect="1"/>
          </p:cNvPicPr>
          <p:nvPr>
            <p:ph idx="1"/>
          </p:nvPr>
        </p:nvPicPr>
        <p:blipFill>
          <a:blip r:embed="rId2"/>
          <a:stretch>
            <a:fillRect/>
          </a:stretch>
        </p:blipFill>
        <p:spPr>
          <a:xfrm>
            <a:off x="726514" y="1504666"/>
            <a:ext cx="7690972" cy="4525963"/>
          </a:xfrm>
          <a:prstGeom prst="rect">
            <a:avLst/>
          </a:prstGeom>
        </p:spPr>
      </p:pic>
      <p:sp>
        <p:nvSpPr>
          <p:cNvPr id="5" name="Oval 4"/>
          <p:cNvSpPr/>
          <p:nvPr/>
        </p:nvSpPr>
        <p:spPr>
          <a:xfrm>
            <a:off x="457200" y="4299045"/>
            <a:ext cx="1917510" cy="3957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81350" y="3305176"/>
            <a:ext cx="1917510" cy="4624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6514" y="6259370"/>
            <a:ext cx="4864661" cy="369332"/>
          </a:xfrm>
          <a:prstGeom prst="rect">
            <a:avLst/>
          </a:prstGeom>
          <a:noFill/>
        </p:spPr>
        <p:txBody>
          <a:bodyPr wrap="square" rtlCol="0">
            <a:spAutoFit/>
          </a:bodyPr>
          <a:lstStyle/>
          <a:p>
            <a:r>
              <a:rPr lang="en-US" dirty="0">
                <a:hlinkClick r:id="rId3"/>
              </a:rPr>
              <a:t>http://</a:t>
            </a:r>
            <a:r>
              <a:rPr lang="en-US" dirty="0" smtClean="0">
                <a:hlinkClick r:id="rId3"/>
              </a:rPr>
              <a:t>www.acgov.org/index.htm</a:t>
            </a:r>
            <a:endParaRPr lang="en-US" dirty="0" smtClean="0"/>
          </a:p>
        </p:txBody>
      </p:sp>
    </p:spTree>
    <p:extLst>
      <p:ext uri="{BB962C8B-B14F-4D97-AF65-F5344CB8AC3E}">
        <p14:creationId xmlns:p14="http://schemas.microsoft.com/office/powerpoint/2010/main" val="19836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Contracts</a:t>
            </a:r>
            <a:endParaRPr lang="en-US" dirty="0"/>
          </a:p>
        </p:txBody>
      </p:sp>
      <p:pic>
        <p:nvPicPr>
          <p:cNvPr id="5" name="Content Placeholder 4"/>
          <p:cNvPicPr>
            <a:picLocks noGrp="1" noChangeAspect="1"/>
          </p:cNvPicPr>
          <p:nvPr>
            <p:ph idx="1"/>
          </p:nvPr>
        </p:nvPicPr>
        <p:blipFill>
          <a:blip r:embed="rId2"/>
          <a:stretch>
            <a:fillRect/>
          </a:stretch>
        </p:blipFill>
        <p:spPr>
          <a:xfrm>
            <a:off x="1099498" y="4629876"/>
            <a:ext cx="7048500" cy="704850"/>
          </a:xfrm>
          <a:prstGeom prst="rect">
            <a:avLst/>
          </a:prstGeom>
        </p:spPr>
      </p:pic>
      <p:pic>
        <p:nvPicPr>
          <p:cNvPr id="4" name="Picture 3"/>
          <p:cNvPicPr>
            <a:picLocks noChangeAspect="1"/>
          </p:cNvPicPr>
          <p:nvPr/>
        </p:nvPicPr>
        <p:blipFill>
          <a:blip r:embed="rId3"/>
          <a:stretch>
            <a:fillRect/>
          </a:stretch>
        </p:blipFill>
        <p:spPr>
          <a:xfrm>
            <a:off x="1099498" y="1566949"/>
            <a:ext cx="7010400" cy="3076575"/>
          </a:xfrm>
          <a:prstGeom prst="rect">
            <a:avLst/>
          </a:prstGeom>
        </p:spPr>
      </p:pic>
      <p:pic>
        <p:nvPicPr>
          <p:cNvPr id="6" name="Picture 5"/>
          <p:cNvPicPr>
            <a:picLocks noChangeAspect="1"/>
          </p:cNvPicPr>
          <p:nvPr/>
        </p:nvPicPr>
        <p:blipFill>
          <a:blip r:embed="rId4"/>
          <a:stretch>
            <a:fillRect/>
          </a:stretch>
        </p:blipFill>
        <p:spPr>
          <a:xfrm>
            <a:off x="1099498" y="5334726"/>
            <a:ext cx="7038975" cy="800100"/>
          </a:xfrm>
          <a:prstGeom prst="rect">
            <a:avLst/>
          </a:prstGeom>
        </p:spPr>
      </p:pic>
      <p:sp>
        <p:nvSpPr>
          <p:cNvPr id="7" name="Rectangle 6"/>
          <p:cNvSpPr/>
          <p:nvPr/>
        </p:nvSpPr>
        <p:spPr>
          <a:xfrm>
            <a:off x="1085850" y="1566949"/>
            <a:ext cx="7048500" cy="456787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1550" y="6353175"/>
            <a:ext cx="5334000" cy="276999"/>
          </a:xfrm>
          <a:prstGeom prst="rect">
            <a:avLst/>
          </a:prstGeom>
          <a:noFill/>
        </p:spPr>
        <p:txBody>
          <a:bodyPr wrap="square" rtlCol="0">
            <a:spAutoFit/>
          </a:bodyPr>
          <a:lstStyle/>
          <a:p>
            <a:r>
              <a:rPr lang="en-US" sz="1200" dirty="0">
                <a:hlinkClick r:id="rId5"/>
              </a:rPr>
              <a:t>http://</a:t>
            </a:r>
            <a:r>
              <a:rPr lang="en-US" sz="1200" dirty="0" smtClean="0">
                <a:hlinkClick r:id="rId5"/>
              </a:rPr>
              <a:t>www.acgov.org/gsa_app/gsa/purchasing/bid_content/closedbids.jsp</a:t>
            </a:r>
            <a:r>
              <a:rPr lang="en-US" sz="1200" dirty="0" smtClean="0"/>
              <a:t> </a:t>
            </a:r>
            <a:endParaRPr lang="en-US" sz="1200" dirty="0"/>
          </a:p>
        </p:txBody>
      </p:sp>
    </p:spTree>
    <p:extLst>
      <p:ext uri="{BB962C8B-B14F-4D97-AF65-F5344CB8AC3E}">
        <p14:creationId xmlns:p14="http://schemas.microsoft.com/office/powerpoint/2010/main" val="227985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Learn </a:t>
            </a:r>
            <a:r>
              <a:rPr lang="en-US" smtClean="0"/>
              <a:t>More About Green Contracts?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r="1990"/>
          <a:stretch/>
        </p:blipFill>
        <p:spPr>
          <a:xfrm>
            <a:off x="281129" y="1521840"/>
            <a:ext cx="8581741" cy="4670445"/>
          </a:xfrm>
          <a:prstGeom prst="rect">
            <a:avLst/>
          </a:prstGeom>
          <a:ln w="28575">
            <a:solidFill>
              <a:srgbClr val="92D050"/>
            </a:solidFill>
          </a:ln>
        </p:spPr>
      </p:pic>
      <p:sp>
        <p:nvSpPr>
          <p:cNvPr id="5" name="TextBox 4"/>
          <p:cNvSpPr txBox="1"/>
          <p:nvPr/>
        </p:nvSpPr>
        <p:spPr>
          <a:xfrm>
            <a:off x="190500" y="6428803"/>
            <a:ext cx="6096000" cy="338554"/>
          </a:xfrm>
          <a:prstGeom prst="rect">
            <a:avLst/>
          </a:prstGeom>
          <a:noFill/>
        </p:spPr>
        <p:txBody>
          <a:bodyPr wrap="square" rtlCol="0">
            <a:spAutoFit/>
          </a:bodyPr>
          <a:lstStyle/>
          <a:p>
            <a:r>
              <a:rPr lang="en-US" sz="1600" dirty="0">
                <a:hlinkClick r:id="rId3"/>
              </a:rPr>
              <a:t>http://</a:t>
            </a:r>
            <a:r>
              <a:rPr lang="en-US" sz="1600" dirty="0" smtClean="0">
                <a:hlinkClick r:id="rId3"/>
              </a:rPr>
              <a:t>www.acgov.org/sustain/what/purchasing/bids/excerpts.htm</a:t>
            </a:r>
            <a:r>
              <a:rPr lang="en-US" sz="1600" dirty="0" smtClean="0"/>
              <a:t> </a:t>
            </a:r>
            <a:endParaRPr lang="en-US" sz="1600" dirty="0"/>
          </a:p>
        </p:txBody>
      </p:sp>
    </p:spTree>
    <p:extLst>
      <p:ext uri="{BB962C8B-B14F-4D97-AF65-F5344CB8AC3E}">
        <p14:creationId xmlns:p14="http://schemas.microsoft.com/office/powerpoint/2010/main" val="2622352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9389" y="76200"/>
            <a:ext cx="8365221" cy="6105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574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09-28 PP for Branding">
  <a:themeElements>
    <a:clrScheme name="sustainability tes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stainability test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stainability tes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stainability tes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stainability tes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stainability tes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stainability tes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stainability tes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stainability tes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stainability tes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stainability tes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stainability tes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stainability tes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stainability tes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Insert Your Presentation Title Here (KC)</Template>
  <TotalTime>683</TotalTime>
  <Words>1126</Words>
  <Application>Microsoft Office PowerPoint</Application>
  <PresentationFormat>On-screen Show (4:3)</PresentationFormat>
  <Paragraphs>123</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2010-09-28 PP for Branding</vt:lpstr>
      <vt:lpstr>Piggybacking on Alameda County Contracts</vt:lpstr>
      <vt:lpstr>Welcome!</vt:lpstr>
      <vt:lpstr>Green Purchasing Roundtable</vt:lpstr>
      <vt:lpstr>What is Piggybacking?</vt:lpstr>
      <vt:lpstr>Benefits of Piggybacking</vt:lpstr>
      <vt:lpstr>Finding Contracts</vt:lpstr>
      <vt:lpstr>Available Contracts</vt:lpstr>
      <vt:lpstr>How Can You Learn More About Green Contracts?</vt:lpstr>
      <vt:lpstr>PowerPoint Presentation</vt:lpstr>
      <vt:lpstr>How did we get here?</vt:lpstr>
      <vt:lpstr>Small Change, Big Impact</vt:lpstr>
      <vt:lpstr>Recycled content over time</vt:lpstr>
      <vt:lpstr>Institutionalize changes</vt:lpstr>
      <vt:lpstr>We received great pricing!</vt:lpstr>
      <vt:lpstr>Piggyback clause</vt:lpstr>
      <vt:lpstr>Bid process details</vt:lpstr>
      <vt:lpstr>County provisions</vt:lpstr>
      <vt:lpstr>54 Products on contract</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Piggybacking on Alameda County Contracts</dc:title>
  <dc:creator>Cook, Karen  GSA - Sustainability Department</dc:creator>
  <cp:lastModifiedBy>Cook, Karen  GSA - Sustainability Department</cp:lastModifiedBy>
  <cp:revision>27</cp:revision>
  <dcterms:created xsi:type="dcterms:W3CDTF">2014-05-28T22:42:57Z</dcterms:created>
  <dcterms:modified xsi:type="dcterms:W3CDTF">2014-06-05T20:48:54Z</dcterms:modified>
</cp:coreProperties>
</file>